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9" d="100"/>
          <a:sy n="129" d="100"/>
        </p:scale>
        <p:origin x="-1408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839524-9A57-4539-9AE4-4440A32ED7A6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6EEB7-8C95-4FC5-AC4D-91005C41C6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839524-9A57-4539-9AE4-4440A32ED7A6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6EEB7-8C95-4FC5-AC4D-91005C41C6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839524-9A57-4539-9AE4-4440A32ED7A6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6EEB7-8C95-4FC5-AC4D-91005C41C6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839524-9A57-4539-9AE4-4440A32ED7A6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6EEB7-8C95-4FC5-AC4D-91005C41C6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839524-9A57-4539-9AE4-4440A32ED7A6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6EEB7-8C95-4FC5-AC4D-91005C41C6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839524-9A57-4539-9AE4-4440A32ED7A6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6EEB7-8C95-4FC5-AC4D-91005C41C6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839524-9A57-4539-9AE4-4440A32ED7A6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6EEB7-8C95-4FC5-AC4D-91005C41C6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839524-9A57-4539-9AE4-4440A32ED7A6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6EEB7-8C95-4FC5-AC4D-91005C41C6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839524-9A57-4539-9AE4-4440A32ED7A6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6EEB7-8C95-4FC5-AC4D-91005C41C6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839524-9A57-4539-9AE4-4440A32ED7A6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6EEB7-8C95-4FC5-AC4D-91005C41C6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2839524-9A57-4539-9AE4-4440A32ED7A6}" type="datetimeFigureOut">
              <a:rPr lang="en-GB" smtClean="0"/>
              <a:pPr/>
              <a:t>09/07/2014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E16EEB7-8C95-4FC5-AC4D-91005C41C6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y-GB" dirty="0" err="1" smtClean="0"/>
              <a:t>Return</a:t>
            </a:r>
            <a:r>
              <a:rPr lang="cy-GB" dirty="0" smtClean="0"/>
              <a:t> </a:t>
            </a:r>
            <a:r>
              <a:rPr lang="cy-GB" dirty="0" err="1" smtClean="0"/>
              <a:t>Journey</a:t>
            </a:r>
            <a:r>
              <a:rPr lang="cy-GB" dirty="0" smtClean="0"/>
              <a:t> </a:t>
            </a:r>
            <a:r>
              <a:rPr lang="cy-GB" dirty="0" err="1" smtClean="0"/>
              <a:t>Home</a:t>
            </a:r>
            <a:r>
              <a:rPr lang="cy-GB" dirty="0" smtClean="0"/>
              <a:t>	</a:t>
            </a:r>
            <a:endParaRPr lang="cy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y-GB" dirty="0" smtClean="0"/>
              <a:t>DYLAN THOMAS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1168291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6" name="Rectangle 5"/>
          <p:cNvSpPr/>
          <p:nvPr/>
        </p:nvSpPr>
        <p:spPr>
          <a:xfrm>
            <a:off x="2143125" y="357188"/>
            <a:ext cx="4786313" cy="5857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7438" y="571500"/>
            <a:ext cx="4357687" cy="6429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7438" y="1428750"/>
            <a:ext cx="4357687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625" y="2286000"/>
            <a:ext cx="1714500" cy="1714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75" y="2643188"/>
            <a:ext cx="1071563" cy="1571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14750" y="2643188"/>
            <a:ext cx="1071563" cy="1571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3188" y="2857500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0625" y="4000500"/>
            <a:ext cx="1714500" cy="214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9063" y="3571875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8875" y="4429125"/>
            <a:ext cx="2786063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29250" y="4429125"/>
            <a:ext cx="1285875" cy="1571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875" y="5072063"/>
            <a:ext cx="1285875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0500" y="5072063"/>
            <a:ext cx="1214438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57438" y="2143125"/>
            <a:ext cx="2428875" cy="3571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5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6" name="Rectangle 5"/>
          <p:cNvSpPr/>
          <p:nvPr/>
        </p:nvSpPr>
        <p:spPr>
          <a:xfrm>
            <a:off x="2143125" y="357188"/>
            <a:ext cx="4786313" cy="5857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7438" y="571500"/>
            <a:ext cx="4357687" cy="6429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400" dirty="0" smtClean="0">
                <a:solidFill>
                  <a:schemeClr val="tx1"/>
                </a:solidFill>
              </a:rPr>
              <a:t>Enw'r Papur Newydd</a:t>
            </a:r>
            <a:endParaRPr lang="cy-GB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7438" y="1428750"/>
            <a:ext cx="4357687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625" y="2286000"/>
            <a:ext cx="1714500" cy="1714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75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14750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3188" y="2857500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0625" y="4000500"/>
            <a:ext cx="1714500" cy="214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9063" y="3571875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8875" y="4429125"/>
            <a:ext cx="2786063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29250" y="4429125"/>
            <a:ext cx="1285875" cy="1571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875" y="5072063"/>
            <a:ext cx="1285875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0500" y="5072063"/>
            <a:ext cx="1214438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57438" y="2143125"/>
            <a:ext cx="2428875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9805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6" name="Rectangle 5"/>
          <p:cNvSpPr/>
          <p:nvPr/>
        </p:nvSpPr>
        <p:spPr>
          <a:xfrm>
            <a:off x="2143125" y="357188"/>
            <a:ext cx="4786313" cy="5857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7438" y="571500"/>
            <a:ext cx="4357687" cy="6429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400" dirty="0" smtClean="0">
                <a:solidFill>
                  <a:schemeClr val="tx1"/>
                </a:solidFill>
              </a:rPr>
              <a:t>Enw'r Papur Newydd</a:t>
            </a:r>
            <a:endParaRPr lang="cy-GB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7438" y="1428750"/>
            <a:ext cx="4357687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3200" dirty="0" smtClean="0">
                <a:solidFill>
                  <a:schemeClr val="tx1"/>
                </a:solidFill>
              </a:rPr>
              <a:t>Pennawd</a:t>
            </a:r>
            <a:endParaRPr lang="cy-GB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625" y="2286000"/>
            <a:ext cx="1714500" cy="1714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75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14750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3188" y="2857500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0625" y="4000500"/>
            <a:ext cx="1714500" cy="214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9063" y="3571875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8875" y="4429125"/>
            <a:ext cx="2786063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29250" y="4429125"/>
            <a:ext cx="1285875" cy="1571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875" y="5072063"/>
            <a:ext cx="1285875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0500" y="5072063"/>
            <a:ext cx="1214438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57438" y="2143125"/>
            <a:ext cx="2500312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chemeClr val="tx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05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6" name="Rectangle 5"/>
          <p:cNvSpPr/>
          <p:nvPr/>
        </p:nvSpPr>
        <p:spPr>
          <a:xfrm>
            <a:off x="2143125" y="357188"/>
            <a:ext cx="4786313" cy="5857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7438" y="571500"/>
            <a:ext cx="4357687" cy="6429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400" dirty="0" smtClean="0">
                <a:solidFill>
                  <a:schemeClr val="tx1"/>
                </a:solidFill>
              </a:rPr>
              <a:t>Enw'r Papur Newydd</a:t>
            </a:r>
            <a:endParaRPr lang="cy-GB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7438" y="1428750"/>
            <a:ext cx="4357687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3200" dirty="0" smtClean="0">
                <a:solidFill>
                  <a:schemeClr val="tx1"/>
                </a:solidFill>
              </a:rPr>
              <a:t>Pennawd</a:t>
            </a:r>
            <a:endParaRPr lang="cy-GB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625" y="2286000"/>
            <a:ext cx="1714500" cy="1714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75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14750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3188" y="2857500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0625" y="4000500"/>
            <a:ext cx="1714500" cy="214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9063" y="3571875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8875" y="4429125"/>
            <a:ext cx="2786063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29250" y="4429125"/>
            <a:ext cx="1285875" cy="1571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875" y="5072063"/>
            <a:ext cx="1285875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0500" y="5072063"/>
            <a:ext cx="1214438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57438" y="2143125"/>
            <a:ext cx="2500312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Is-bennawd</a:t>
            </a:r>
            <a:endParaRPr lang="cy-GB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3036094" y="2393157"/>
            <a:ext cx="428625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3536156" y="2821782"/>
            <a:ext cx="1071563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1083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6" name="Rectangle 5"/>
          <p:cNvSpPr/>
          <p:nvPr/>
        </p:nvSpPr>
        <p:spPr>
          <a:xfrm>
            <a:off x="2143125" y="357188"/>
            <a:ext cx="4786313" cy="5857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7438" y="571500"/>
            <a:ext cx="4357687" cy="6429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400" dirty="0" smtClean="0">
                <a:solidFill>
                  <a:schemeClr val="tx1"/>
                </a:solidFill>
              </a:rPr>
              <a:t>Enw'r Papur Newydd</a:t>
            </a:r>
            <a:endParaRPr lang="cy-GB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7438" y="1428750"/>
            <a:ext cx="4357687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3200" dirty="0" smtClean="0">
                <a:solidFill>
                  <a:schemeClr val="tx1"/>
                </a:solidFill>
              </a:rPr>
              <a:t>Pennawd</a:t>
            </a:r>
            <a:endParaRPr lang="cy-GB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625" y="2286000"/>
            <a:ext cx="1714500" cy="1714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75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000" dirty="0" smtClean="0">
                <a:solidFill>
                  <a:schemeClr val="tx1"/>
                </a:solidFill>
              </a:rPr>
              <a:t>Colofn</a:t>
            </a:r>
            <a:endParaRPr lang="cy-GB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14750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3188" y="2857500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0625" y="4000500"/>
            <a:ext cx="1714500" cy="214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9063" y="3571875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8875" y="4429125"/>
            <a:ext cx="2786063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29250" y="4429125"/>
            <a:ext cx="1285875" cy="1571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875" y="5072063"/>
            <a:ext cx="1285875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0500" y="5072063"/>
            <a:ext cx="1214438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57438" y="2143125"/>
            <a:ext cx="2500312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Is-bennawd</a:t>
            </a:r>
            <a:endParaRPr lang="cy-GB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3036094" y="2393157"/>
            <a:ext cx="428625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3536156" y="2821782"/>
            <a:ext cx="1071563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000375" y="3500438"/>
            <a:ext cx="928688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1821656" y="4536282"/>
            <a:ext cx="185737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3000375" y="4000500"/>
            <a:ext cx="1571625" cy="128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283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6" name="Rectangle 5"/>
          <p:cNvSpPr/>
          <p:nvPr/>
        </p:nvSpPr>
        <p:spPr>
          <a:xfrm>
            <a:off x="2143125" y="357188"/>
            <a:ext cx="4786313" cy="5857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7438" y="571500"/>
            <a:ext cx="4357687" cy="6429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400" dirty="0" smtClean="0">
                <a:solidFill>
                  <a:schemeClr val="tx1"/>
                </a:solidFill>
              </a:rPr>
              <a:t>Enw'r Papur Newydd</a:t>
            </a:r>
            <a:endParaRPr lang="cy-GB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7438" y="1428750"/>
            <a:ext cx="4357687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3200" dirty="0" smtClean="0">
                <a:solidFill>
                  <a:schemeClr val="tx1"/>
                </a:solidFill>
              </a:rPr>
              <a:t>Pennawd</a:t>
            </a:r>
            <a:endParaRPr lang="cy-GB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625" y="2286000"/>
            <a:ext cx="1714500" cy="1714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75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000" dirty="0" smtClean="0">
                <a:solidFill>
                  <a:schemeClr val="tx1"/>
                </a:solidFill>
              </a:rPr>
              <a:t>Colofn</a:t>
            </a:r>
            <a:endParaRPr lang="cy-GB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14750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3188" y="2857500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0625" y="4000500"/>
            <a:ext cx="1714500" cy="214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9063" y="3571875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8875" y="4429125"/>
            <a:ext cx="2786063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Pennawd Ychwanegol</a:t>
            </a:r>
            <a:endParaRPr lang="cy-GB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29250" y="4429125"/>
            <a:ext cx="1285875" cy="1571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875" y="5072063"/>
            <a:ext cx="1285875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0500" y="5072063"/>
            <a:ext cx="1214438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57438" y="2143125"/>
            <a:ext cx="2500312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Is-bennawd</a:t>
            </a:r>
            <a:endParaRPr lang="cy-GB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3036094" y="2393157"/>
            <a:ext cx="428625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3536156" y="2821782"/>
            <a:ext cx="1071563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000375" y="3500438"/>
            <a:ext cx="928688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1821656" y="4536282"/>
            <a:ext cx="185737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3000375" y="4000500"/>
            <a:ext cx="1571625" cy="128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922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6" name="Rectangle 5"/>
          <p:cNvSpPr/>
          <p:nvPr/>
        </p:nvSpPr>
        <p:spPr>
          <a:xfrm>
            <a:off x="2143125" y="357188"/>
            <a:ext cx="4786313" cy="5857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7438" y="571500"/>
            <a:ext cx="4357687" cy="6429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400" dirty="0" smtClean="0">
                <a:solidFill>
                  <a:schemeClr val="tx1"/>
                </a:solidFill>
              </a:rPr>
              <a:t>Enw'r Papur Newydd</a:t>
            </a:r>
            <a:endParaRPr lang="cy-GB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7438" y="1428750"/>
            <a:ext cx="4357687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3200" dirty="0" smtClean="0">
                <a:solidFill>
                  <a:schemeClr val="tx1"/>
                </a:solidFill>
              </a:rPr>
              <a:t>Pennawd</a:t>
            </a:r>
            <a:endParaRPr lang="cy-GB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625" y="2286000"/>
            <a:ext cx="1714500" cy="1714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3200" dirty="0" smtClean="0">
                <a:solidFill>
                  <a:schemeClr val="tx1"/>
                </a:solidFill>
              </a:rPr>
              <a:t>Llun</a:t>
            </a:r>
            <a:endParaRPr lang="cy-GB" sz="3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75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000" dirty="0" smtClean="0">
                <a:solidFill>
                  <a:schemeClr val="tx1"/>
                </a:solidFill>
              </a:rPr>
              <a:t>Colofn</a:t>
            </a:r>
            <a:endParaRPr lang="cy-GB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14750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3188" y="2857500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0625" y="4000500"/>
            <a:ext cx="1714500" cy="214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9063" y="3571875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8875" y="4429125"/>
            <a:ext cx="2786063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Pennawd Ychwanegol</a:t>
            </a:r>
            <a:endParaRPr lang="cy-GB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29250" y="4429125"/>
            <a:ext cx="1285875" cy="1571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875" y="5072063"/>
            <a:ext cx="1285875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0500" y="5072063"/>
            <a:ext cx="1214438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57438" y="2143125"/>
            <a:ext cx="2500312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Is-bennawd</a:t>
            </a:r>
            <a:endParaRPr lang="cy-GB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3036094" y="2393157"/>
            <a:ext cx="428625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3536156" y="2821782"/>
            <a:ext cx="1071563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000375" y="3500438"/>
            <a:ext cx="928688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1821656" y="4536282"/>
            <a:ext cx="185737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3000375" y="4000500"/>
            <a:ext cx="1571625" cy="128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4807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6" name="Rectangle 5"/>
          <p:cNvSpPr/>
          <p:nvPr/>
        </p:nvSpPr>
        <p:spPr>
          <a:xfrm>
            <a:off x="2143125" y="357188"/>
            <a:ext cx="4786313" cy="5857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7438" y="571500"/>
            <a:ext cx="4357687" cy="6429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400" dirty="0" smtClean="0">
                <a:solidFill>
                  <a:schemeClr val="tx1"/>
                </a:solidFill>
              </a:rPr>
              <a:t>Enw'r Papur Newydd</a:t>
            </a:r>
            <a:endParaRPr lang="cy-GB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7438" y="1428750"/>
            <a:ext cx="4357687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3200" dirty="0" smtClean="0">
                <a:solidFill>
                  <a:schemeClr val="tx1"/>
                </a:solidFill>
              </a:rPr>
              <a:t>Pennawd</a:t>
            </a:r>
            <a:endParaRPr lang="cy-GB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625" y="2286000"/>
            <a:ext cx="1714500" cy="1714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3200" dirty="0" smtClean="0">
                <a:solidFill>
                  <a:schemeClr val="tx1"/>
                </a:solidFill>
              </a:rPr>
              <a:t>Llun</a:t>
            </a:r>
            <a:endParaRPr lang="cy-GB" sz="3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75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000" dirty="0" smtClean="0">
                <a:solidFill>
                  <a:schemeClr val="tx1"/>
                </a:solidFill>
              </a:rPr>
              <a:t>Colofn</a:t>
            </a:r>
            <a:endParaRPr lang="cy-GB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14750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3188" y="2857500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0625" y="4000500"/>
            <a:ext cx="1714500" cy="214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Pennawd i'r Llun</a:t>
            </a:r>
            <a:endParaRPr lang="cy-GB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9063" y="3571875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8875" y="4429125"/>
            <a:ext cx="2786063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Pennawd Ychwanegol</a:t>
            </a:r>
            <a:endParaRPr lang="cy-GB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29250" y="4429125"/>
            <a:ext cx="1285875" cy="1571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875" y="5072063"/>
            <a:ext cx="1285875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0500" y="5072063"/>
            <a:ext cx="1214438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57438" y="2143125"/>
            <a:ext cx="2500312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Is-bennawd</a:t>
            </a:r>
            <a:endParaRPr lang="cy-GB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3036094" y="2393157"/>
            <a:ext cx="428625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3536156" y="2821782"/>
            <a:ext cx="1071563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000375" y="3500438"/>
            <a:ext cx="928688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1821656" y="4536282"/>
            <a:ext cx="185737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3000375" y="4000500"/>
            <a:ext cx="1571625" cy="128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2967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62"/>
          </a:xfrm>
        </p:spPr>
        <p:txBody>
          <a:bodyPr/>
          <a:lstStyle/>
          <a:p>
            <a:pPr eaLnBrk="1" hangingPunct="1"/>
            <a:endParaRPr lang="en-GB" dirty="0" smtClean="0"/>
          </a:p>
        </p:txBody>
      </p:sp>
      <p:sp>
        <p:nvSpPr>
          <p:cNvPr id="6" name="Rectangle 5"/>
          <p:cNvSpPr/>
          <p:nvPr/>
        </p:nvSpPr>
        <p:spPr>
          <a:xfrm>
            <a:off x="2143125" y="357188"/>
            <a:ext cx="4786313" cy="585787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357438" y="571500"/>
            <a:ext cx="4357687" cy="6429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400" dirty="0" smtClean="0">
                <a:solidFill>
                  <a:schemeClr val="tx1"/>
                </a:solidFill>
              </a:rPr>
              <a:t>Enw'r Papur Newydd</a:t>
            </a:r>
            <a:endParaRPr lang="cy-GB" sz="24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357438" y="1428750"/>
            <a:ext cx="4357687" cy="571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3200" dirty="0" smtClean="0">
                <a:solidFill>
                  <a:schemeClr val="tx1"/>
                </a:solidFill>
              </a:rPr>
              <a:t>Pennawd</a:t>
            </a:r>
            <a:endParaRPr lang="cy-GB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00625" y="2286000"/>
            <a:ext cx="1714500" cy="17145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3200" dirty="0" smtClean="0">
                <a:solidFill>
                  <a:schemeClr val="tx1"/>
                </a:solidFill>
              </a:rPr>
              <a:t>Llun</a:t>
            </a:r>
            <a:endParaRPr lang="cy-GB" sz="3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75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000" dirty="0" smtClean="0">
                <a:solidFill>
                  <a:schemeClr val="tx1"/>
                </a:solidFill>
              </a:rPr>
              <a:t>Colofn</a:t>
            </a:r>
            <a:endParaRPr lang="cy-GB" sz="2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714750" y="2571750"/>
            <a:ext cx="1071563" cy="1643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43188" y="2857500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000625" y="4000500"/>
            <a:ext cx="1714500" cy="2143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Pennawd i'r Llun</a:t>
            </a:r>
            <a:endParaRPr lang="cy-GB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29063" y="3571875"/>
            <a:ext cx="642937" cy="7143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8875" y="4429125"/>
            <a:ext cx="2786063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Pennawd Ychwanegol</a:t>
            </a:r>
            <a:endParaRPr lang="cy-GB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292080" y="4429125"/>
            <a:ext cx="1512168" cy="157162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sz="2800" dirty="0" smtClean="0">
                <a:solidFill>
                  <a:schemeClr val="tx1"/>
                </a:solidFill>
              </a:rPr>
              <a:t>Hysbyseb</a:t>
            </a:r>
            <a:endParaRPr lang="cy-GB" sz="28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428875" y="5072063"/>
            <a:ext cx="1285875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000500" y="5072063"/>
            <a:ext cx="1214438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357438" y="2143125"/>
            <a:ext cx="2500312" cy="2857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y-GB" dirty="0" smtClean="0">
                <a:solidFill>
                  <a:schemeClr val="tx1"/>
                </a:solidFill>
              </a:rPr>
              <a:t>Is-bennawd</a:t>
            </a:r>
            <a:endParaRPr lang="cy-GB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rot="5400000">
            <a:off x="3036094" y="2393157"/>
            <a:ext cx="428625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16200000" flipH="1">
            <a:off x="3536156" y="2821782"/>
            <a:ext cx="1071563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000375" y="3500438"/>
            <a:ext cx="928688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16200000" flipH="1">
            <a:off x="1821656" y="4536282"/>
            <a:ext cx="1857375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6200000" flipH="1">
            <a:off x="3000375" y="4000500"/>
            <a:ext cx="1571625" cy="128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5999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992" y="980728"/>
            <a:ext cx="8492480" cy="1143000"/>
          </a:xfrm>
        </p:spPr>
        <p:txBody>
          <a:bodyPr>
            <a:normAutofit fontScale="90000"/>
          </a:bodyPr>
          <a:lstStyle/>
          <a:p>
            <a:r>
              <a:rPr lang="cy-GB" dirty="0" smtClean="0"/>
              <a:t>Mewn parau: Llenwch y daflen gynllunio ganlynol i baratoi at eich tasg ysgrifennu.</a:t>
            </a:r>
            <a:endParaRPr lang="cy-GB" dirty="0"/>
          </a:p>
        </p:txBody>
      </p:sp>
      <p:pic>
        <p:nvPicPr>
          <p:cNvPr id="4" name="Picture 3" descr="KS3_RJ_Planning_News_Report_CYM_FINAL - Microsoft Word non-commercial us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798" t="18566" r="17387" b="22100"/>
          <a:stretch/>
        </p:blipFill>
        <p:spPr>
          <a:xfrm>
            <a:off x="971600" y="2260376"/>
            <a:ext cx="6984776" cy="4079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79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382000" cy="762000"/>
          </a:xfrm>
        </p:spPr>
        <p:txBody>
          <a:bodyPr/>
          <a:lstStyle/>
          <a:p>
            <a:r>
              <a:rPr lang="cy-GB" dirty="0" smtClean="0"/>
              <a:t>Y </a:t>
            </a:r>
            <a:r>
              <a:rPr lang="cy-GB" dirty="0" err="1" smtClean="0"/>
              <a:t>blitz</a:t>
            </a:r>
            <a:r>
              <a:rPr lang="cy-GB" dirty="0" smtClean="0"/>
              <a:t>...beth rydych </a:t>
            </a:r>
            <a:r>
              <a:rPr lang="cy-GB" dirty="0" err="1" smtClean="0"/>
              <a:t>chi'n</a:t>
            </a:r>
            <a:r>
              <a:rPr lang="cy-GB" dirty="0" smtClean="0"/>
              <a:t> ei wybod?</a:t>
            </a:r>
            <a:endParaRPr lang="cy-GB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>
          <a:xfrm>
            <a:off x="457200" y="3861048"/>
            <a:ext cx="8229600" cy="2146243"/>
          </a:xfrm>
        </p:spPr>
        <p:txBody>
          <a:bodyPr>
            <a:normAutofit/>
          </a:bodyPr>
          <a:lstStyle/>
          <a:p>
            <a:r>
              <a:rPr lang="cy-GB" dirty="0" smtClean="0"/>
              <a:t>Tasg:</a:t>
            </a:r>
          </a:p>
          <a:p>
            <a:pPr marL="109728" indent="0">
              <a:buNone/>
            </a:pPr>
            <a:r>
              <a:rPr lang="cy-GB" dirty="0" smtClean="0"/>
              <a:t>	</a:t>
            </a:r>
          </a:p>
          <a:p>
            <a:pPr marL="109728" indent="0">
              <a:buNone/>
            </a:pPr>
            <a:r>
              <a:rPr lang="cy-GB" dirty="0" smtClean="0"/>
              <a:t>Llenwch y siart </a:t>
            </a:r>
            <a:r>
              <a:rPr lang="cy-GB" dirty="0" err="1" smtClean="0"/>
              <a:t>WEDd</a:t>
            </a:r>
            <a:r>
              <a:rPr lang="cy-GB" dirty="0" smtClean="0"/>
              <a:t>.</a:t>
            </a:r>
            <a:endParaRPr lang="cy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48933"/>
              </p:ext>
            </p:extLst>
          </p:nvPr>
        </p:nvGraphicFramePr>
        <p:xfrm>
          <a:off x="1524000" y="2276872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y-GB" dirty="0" smtClean="0"/>
                        <a:t>Beth</a:t>
                      </a:r>
                      <a:r>
                        <a:rPr lang="cy-GB" baseline="0" dirty="0" smtClean="0"/>
                        <a:t> rydych </a:t>
                      </a:r>
                      <a:r>
                        <a:rPr lang="cy-GB" baseline="0" dirty="0" err="1" smtClean="0"/>
                        <a:t>chi'n</a:t>
                      </a:r>
                      <a:r>
                        <a:rPr lang="cy-GB" baseline="0" dirty="0" smtClean="0"/>
                        <a:t> ei Wybod?</a:t>
                      </a:r>
                      <a:endParaRPr lang="cy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y-GB" dirty="0" smtClean="0"/>
                        <a:t>Beth rydych chi Eisiau ei wybod?</a:t>
                      </a:r>
                      <a:endParaRPr lang="cy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y-GB" dirty="0" smtClean="0"/>
                        <a:t>Beth rydych chi wedi'i Ddysgu?</a:t>
                      </a:r>
                      <a:endParaRPr lang="cy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y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y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y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cy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y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y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3112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52928" cy="5040560"/>
          </a:xfrm>
        </p:spPr>
        <p:txBody>
          <a:bodyPr>
            <a:normAutofit/>
          </a:bodyPr>
          <a:lstStyle/>
          <a:p>
            <a:pPr algn="ctr"/>
            <a:r>
              <a:rPr lang="cy-GB" u="sng" dirty="0" smtClean="0"/>
              <a:t>Tasg Ysgrifennu:</a:t>
            </a:r>
            <a:br>
              <a:rPr lang="cy-GB" u="sng" dirty="0" smtClean="0"/>
            </a:br>
            <a:r>
              <a:rPr lang="cy-GB" dirty="0" smtClean="0"/>
              <a:t/>
            </a:r>
            <a:br>
              <a:rPr lang="cy-GB" dirty="0" smtClean="0"/>
            </a:br>
            <a:r>
              <a:rPr lang="cy-GB" dirty="0" smtClean="0"/>
              <a:t>Gan ddefnyddio'r ffeithiau rydych chi wedi'u cael, ynghyd â disgrifiad Dylan Thomas o Abertawe ar ôl iddo ddychwelyd, ysgrifennwch adroddiad papur newydd sy'n rhoi manylion y digwyddiadau fel </a:t>
            </a:r>
            <a:r>
              <a:rPr lang="cy-GB" dirty="0" err="1" smtClean="0"/>
              <a:t>petaen</a:t>
            </a:r>
            <a:r>
              <a:rPr lang="cy-GB" dirty="0" smtClean="0"/>
              <a:t> nhw newydd ddigwydd.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476699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484784"/>
            <a:ext cx="7772400" cy="3730426"/>
          </a:xfrm>
        </p:spPr>
        <p:txBody>
          <a:bodyPr>
            <a:normAutofit/>
          </a:bodyPr>
          <a:lstStyle/>
          <a:p>
            <a:pPr algn="ctr"/>
            <a:r>
              <a:rPr lang="cy-GB" dirty="0" smtClean="0"/>
              <a:t>Ewch yn ôl at eich siartiau </a:t>
            </a:r>
            <a:r>
              <a:rPr lang="cy-GB" dirty="0" err="1" smtClean="0"/>
              <a:t>WEDd</a:t>
            </a:r>
            <a:r>
              <a:rPr lang="cy-GB" dirty="0" smtClean="0"/>
              <a:t> a nodwch beth rydych chi wedi'i ddysgu, yn eich barn chi.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947206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382000" cy="762000"/>
          </a:xfrm>
        </p:spPr>
        <p:txBody>
          <a:bodyPr/>
          <a:lstStyle/>
          <a:p>
            <a:r>
              <a:rPr lang="cy-GB" dirty="0" smtClean="0"/>
              <a:t>Cefndir</a:t>
            </a:r>
            <a:endParaRPr lang="cy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/>
          <a:lstStyle/>
          <a:p>
            <a:r>
              <a:rPr lang="cy-GB" dirty="0" smtClean="0"/>
              <a:t>Drama radio yw </a:t>
            </a:r>
            <a:r>
              <a:rPr lang="cy-GB" i="1" dirty="0" err="1" smtClean="0"/>
              <a:t>Return</a:t>
            </a:r>
            <a:r>
              <a:rPr lang="cy-GB" i="1" dirty="0" smtClean="0"/>
              <a:t> </a:t>
            </a:r>
            <a:r>
              <a:rPr lang="cy-GB" i="1" dirty="0" err="1" smtClean="0"/>
              <a:t>Journey</a:t>
            </a:r>
            <a:r>
              <a:rPr lang="cy-GB" dirty="0" smtClean="0"/>
              <a:t>.</a:t>
            </a:r>
          </a:p>
          <a:p>
            <a:r>
              <a:rPr lang="cy-GB" dirty="0" smtClean="0"/>
              <a:t>Cafodd ei hysgrifennu a'i darlledu gan Dylan Thomas.</a:t>
            </a:r>
          </a:p>
          <a:p>
            <a:r>
              <a:rPr lang="cy-GB" dirty="0" smtClean="0"/>
              <a:t>Mae'n ddisgrifiad ysgytwol o'r hyn a welodd Thomas pan ddychwelodd i Abertawe o America ar ôl </a:t>
            </a:r>
            <a:r>
              <a:rPr lang="cy-GB" dirty="0" err="1" smtClean="0"/>
              <a:t>blitz</a:t>
            </a:r>
            <a:r>
              <a:rPr lang="cy-GB" dirty="0" smtClean="0"/>
              <a:t> yr Ail Ryfel Byd.</a:t>
            </a:r>
          </a:p>
          <a:p>
            <a:r>
              <a:rPr lang="cy-GB" dirty="0" smtClean="0"/>
              <a:t>Tarodd y </a:t>
            </a:r>
            <a:r>
              <a:rPr lang="cy-GB" dirty="0" err="1" smtClean="0"/>
              <a:t>blitz</a:t>
            </a:r>
            <a:r>
              <a:rPr lang="cy-GB" dirty="0" smtClean="0"/>
              <a:t> Abertawe am dair noson ym 1941.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1299581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southwales-eveningpost.co.uk/images/localworld/ugc-images/276352/Article/images/20650279/5815184-larg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98976"/>
            <a:ext cx="7272808" cy="5326503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175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382000" cy="762000"/>
          </a:xfrm>
        </p:spPr>
        <p:txBody>
          <a:bodyPr/>
          <a:lstStyle/>
          <a:p>
            <a:r>
              <a:rPr lang="cy-GB" dirty="0" smtClean="0"/>
              <a:t>Cefndir</a:t>
            </a:r>
            <a:endParaRPr lang="cy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065315"/>
          </a:xfrm>
        </p:spPr>
        <p:txBody>
          <a:bodyPr>
            <a:normAutofit fontScale="92500"/>
          </a:bodyPr>
          <a:lstStyle/>
          <a:p>
            <a:r>
              <a:rPr lang="cy-GB" dirty="0" smtClean="0"/>
              <a:t>Roedd </a:t>
            </a:r>
            <a:r>
              <a:rPr lang="cy-GB" dirty="0" err="1" smtClean="0"/>
              <a:t>hi'n</a:t>
            </a:r>
            <a:r>
              <a:rPr lang="cy-GB" dirty="0" smtClean="0"/>
              <a:t> bwrw eira ar noson 19 Chwefror 1941 pan ddechreuodd llu awyr yr Almaen (y </a:t>
            </a:r>
            <a:r>
              <a:rPr lang="cy-GB" dirty="0" err="1" smtClean="0"/>
              <a:t>Luftwaffe</a:t>
            </a:r>
            <a:r>
              <a:rPr lang="cy-GB" dirty="0" smtClean="0"/>
              <a:t>) eu cyrch dros dair noson ar y dref arfordirol. </a:t>
            </a:r>
          </a:p>
          <a:p>
            <a:r>
              <a:rPr lang="cy-GB" dirty="0" smtClean="0"/>
              <a:t>Roedd ardal porthladd Abertawe yn darged pwysig i awyrennau bomio'r Almaen, gan fod y </a:t>
            </a:r>
            <a:r>
              <a:rPr lang="cy-GB" dirty="0" err="1" smtClean="0"/>
              <a:t>Natsïaid</a:t>
            </a:r>
            <a:r>
              <a:rPr lang="cy-GB" dirty="0" smtClean="0"/>
              <a:t> eisiau atal allforio glo a lladd ysbryd y trigolion.</a:t>
            </a:r>
          </a:p>
          <a:p>
            <a:r>
              <a:rPr lang="cy-GB" dirty="0" smtClean="0"/>
              <a:t>Cwympodd dros 30,000 o fomiau tân a 800 o fomiau pwerus ar Abertawe gan ladd 230 o drigolion, anafu 409 arall a difrodi neu ddinistrio dros 11,000 adeilad.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269145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11560" y="836712"/>
            <a:ext cx="7772400" cy="1143000"/>
          </a:xfrm>
        </p:spPr>
        <p:txBody>
          <a:bodyPr/>
          <a:lstStyle/>
          <a:p>
            <a:r>
              <a:rPr lang="cy-GB" dirty="0" smtClean="0"/>
              <a:t>Ffeithiau:</a:t>
            </a:r>
            <a:endParaRPr lang="cy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090459"/>
          </a:xfrm>
        </p:spPr>
        <p:txBody>
          <a:bodyPr>
            <a:normAutofit/>
          </a:bodyPr>
          <a:lstStyle/>
          <a:p>
            <a:r>
              <a:rPr lang="cy-GB" sz="1800" dirty="0" smtClean="0"/>
              <a:t>Caiff y </a:t>
            </a:r>
            <a:r>
              <a:rPr lang="cy-GB" sz="1800" dirty="0" err="1" smtClean="0"/>
              <a:t>blitz</a:t>
            </a:r>
            <a:r>
              <a:rPr lang="cy-GB" sz="1800" dirty="0" smtClean="0"/>
              <a:t> ei alw'n ‘awr dduaf Abertawe’. Ar noson oer o Chwefror yn 1941, dinistriodd cawod o fomiau marwol a thanau ffyrnig y dref borthladd mewn ymosodiad sy'n dal i gael ei </a:t>
            </a:r>
            <a:r>
              <a:rPr lang="cy-GB" sz="1800" dirty="0" err="1" smtClean="0"/>
              <a:t>gofio</a:t>
            </a:r>
            <a:r>
              <a:rPr lang="cy-GB" sz="1800" dirty="0" smtClean="0"/>
              <a:t>, ddegawdau'n ddiweddarach.</a:t>
            </a:r>
          </a:p>
          <a:p>
            <a:r>
              <a:rPr lang="cy-GB" sz="1800" dirty="0" smtClean="0"/>
              <a:t>Dyma ddechrau ymosodiad dros dair noson gan y </a:t>
            </a:r>
            <a:r>
              <a:rPr lang="cy-GB" sz="1800" dirty="0" err="1" smtClean="0"/>
              <a:t>Natsïaid</a:t>
            </a:r>
            <a:r>
              <a:rPr lang="cy-GB" sz="1800" dirty="0" smtClean="0"/>
              <a:t>.</a:t>
            </a:r>
          </a:p>
          <a:p>
            <a:r>
              <a:rPr lang="cy-GB" sz="1800" dirty="0" smtClean="0"/>
              <a:t>Gan ddechrau ar noson 19 Chwefror, nod yr awyrennau bomio oedd dinistrio Dociau Abertawe a gorsaf reilffordd Victoria. Llwyddon nhw i achosi difrod enfawr i </a:t>
            </a:r>
            <a:r>
              <a:rPr lang="cy-GB" sz="1800" dirty="0" err="1" smtClean="0"/>
              <a:t>gyn</a:t>
            </a:r>
            <a:r>
              <a:rPr lang="cy-GB" sz="1800" dirty="0" smtClean="0"/>
              <a:t>-ganolfan y diwydiant copr.</a:t>
            </a:r>
          </a:p>
          <a:p>
            <a:r>
              <a:rPr lang="cy-GB" sz="1800" dirty="0" smtClean="0"/>
              <a:t>Saith degawd yn ddiweddarach, mae ystadegau'r ymgyrch fomio'n dal i arswydo rhywun.</a:t>
            </a:r>
          </a:p>
          <a:p>
            <a:r>
              <a:rPr lang="cy-GB" sz="1800" dirty="0" smtClean="0"/>
              <a:t>Cafodd dros 30,000 o fomiau tân eu gollwng, gan adael 575 eiddo busnes wedi'u llosgi, 282 tŷ wedi'u dinistrio a 11,084 wedi'u difrodi.</a:t>
            </a:r>
          </a:p>
          <a:p>
            <a:r>
              <a:rPr lang="cy-GB" sz="1800" dirty="0" smtClean="0"/>
              <a:t>Roedd y gost ddynol yn drychinebus: lladdwyd 227 o bobl, 37 ohonynt o dan 16 oed. Roedd Abertawe wedi'i llorio'n llwyr.</a:t>
            </a:r>
          </a:p>
          <a:p>
            <a:endParaRPr lang="cy-GB" sz="1800" dirty="0"/>
          </a:p>
        </p:txBody>
      </p:sp>
    </p:spTree>
    <p:extLst>
      <p:ext uri="{BB962C8B-B14F-4D97-AF65-F5344CB8AC3E}">
        <p14:creationId xmlns:p14="http://schemas.microsoft.com/office/powerpoint/2010/main" val="3787273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10480" y="1226840"/>
            <a:ext cx="8382000" cy="762000"/>
          </a:xfrm>
        </p:spPr>
        <p:txBody>
          <a:bodyPr/>
          <a:lstStyle/>
          <a:p>
            <a:r>
              <a:rPr lang="cy-GB" dirty="0" smtClean="0"/>
              <a:t>Darn o </a:t>
            </a:r>
            <a:r>
              <a:rPr lang="cy-GB" i="1" dirty="0" err="1" smtClean="0"/>
              <a:t>Return</a:t>
            </a:r>
            <a:r>
              <a:rPr lang="cy-GB" i="1" dirty="0" smtClean="0"/>
              <a:t> </a:t>
            </a:r>
            <a:r>
              <a:rPr lang="cy-GB" i="1" dirty="0" err="1" smtClean="0"/>
              <a:t>Journey</a:t>
            </a:r>
            <a:endParaRPr lang="cy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276872"/>
            <a:ext cx="8064896" cy="3661867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cy-GB" dirty="0" smtClean="0"/>
              <a:t>“</a:t>
            </a:r>
            <a:r>
              <a:rPr lang="cy-GB" dirty="0" err="1" smtClean="0"/>
              <a:t>It</a:t>
            </a:r>
            <a:r>
              <a:rPr lang="cy-GB" dirty="0" smtClean="0"/>
              <a:t> was a </a:t>
            </a:r>
            <a:r>
              <a:rPr lang="cy-GB" dirty="0" err="1" smtClean="0"/>
              <a:t>cold</a:t>
            </a:r>
            <a:r>
              <a:rPr lang="cy-GB" dirty="0" smtClean="0"/>
              <a:t> </a:t>
            </a:r>
            <a:r>
              <a:rPr lang="cy-GB" dirty="0" err="1" smtClean="0"/>
              <a:t>white</a:t>
            </a:r>
            <a:r>
              <a:rPr lang="cy-GB" dirty="0" smtClean="0"/>
              <a:t> </a:t>
            </a:r>
            <a:r>
              <a:rPr lang="cy-GB" dirty="0" err="1" smtClean="0"/>
              <a:t>day</a:t>
            </a:r>
            <a:r>
              <a:rPr lang="cy-GB" dirty="0" smtClean="0"/>
              <a:t> </a:t>
            </a:r>
            <a:r>
              <a:rPr lang="cy-GB" dirty="0" err="1" smtClean="0"/>
              <a:t>in</a:t>
            </a:r>
            <a:r>
              <a:rPr lang="cy-GB" dirty="0" smtClean="0"/>
              <a:t> </a:t>
            </a:r>
            <a:r>
              <a:rPr lang="cy-GB" dirty="0" err="1" smtClean="0"/>
              <a:t>High</a:t>
            </a:r>
            <a:r>
              <a:rPr lang="cy-GB" dirty="0" smtClean="0"/>
              <a:t> </a:t>
            </a:r>
            <a:r>
              <a:rPr lang="cy-GB" dirty="0" err="1" smtClean="0"/>
              <a:t>Street</a:t>
            </a:r>
            <a:r>
              <a:rPr lang="cy-GB" dirty="0" smtClean="0"/>
              <a:t>, </a:t>
            </a:r>
            <a:r>
              <a:rPr lang="cy-GB" dirty="0" err="1" smtClean="0"/>
              <a:t>and</a:t>
            </a:r>
            <a:r>
              <a:rPr lang="cy-GB" dirty="0" smtClean="0"/>
              <a:t> </a:t>
            </a:r>
            <a:r>
              <a:rPr lang="cy-GB" dirty="0" err="1" smtClean="0"/>
              <a:t>nothing</a:t>
            </a:r>
            <a:r>
              <a:rPr lang="cy-GB" dirty="0" smtClean="0"/>
              <a:t> to stop the </a:t>
            </a:r>
            <a:r>
              <a:rPr lang="cy-GB" dirty="0" err="1" smtClean="0"/>
              <a:t>wind</a:t>
            </a:r>
            <a:r>
              <a:rPr lang="cy-GB" dirty="0" smtClean="0"/>
              <a:t> </a:t>
            </a:r>
            <a:r>
              <a:rPr lang="cy-GB" dirty="0" err="1" smtClean="0"/>
              <a:t>slicing</a:t>
            </a:r>
            <a:r>
              <a:rPr lang="cy-GB" dirty="0" smtClean="0"/>
              <a:t> </a:t>
            </a:r>
            <a:r>
              <a:rPr lang="cy-GB" dirty="0" err="1" smtClean="0"/>
              <a:t>up</a:t>
            </a:r>
            <a:r>
              <a:rPr lang="cy-GB" dirty="0" smtClean="0"/>
              <a:t> </a:t>
            </a:r>
            <a:r>
              <a:rPr lang="cy-GB" dirty="0" err="1" smtClean="0"/>
              <a:t>from</a:t>
            </a:r>
            <a:r>
              <a:rPr lang="cy-GB" dirty="0" smtClean="0"/>
              <a:t> the </a:t>
            </a:r>
            <a:r>
              <a:rPr lang="cy-GB" dirty="0" err="1" smtClean="0"/>
              <a:t>docks</a:t>
            </a:r>
            <a:r>
              <a:rPr lang="cy-GB" dirty="0" smtClean="0"/>
              <a:t>, </a:t>
            </a:r>
            <a:r>
              <a:rPr lang="cy-GB" dirty="0" err="1" smtClean="0"/>
              <a:t>for</a:t>
            </a:r>
            <a:r>
              <a:rPr lang="cy-GB" dirty="0" smtClean="0"/>
              <a:t> </a:t>
            </a:r>
            <a:r>
              <a:rPr lang="cy-GB" dirty="0" err="1" smtClean="0"/>
              <a:t>where</a:t>
            </a:r>
            <a:r>
              <a:rPr lang="cy-GB" dirty="0" smtClean="0"/>
              <a:t> the </a:t>
            </a:r>
            <a:r>
              <a:rPr lang="cy-GB" dirty="0" err="1" smtClean="0"/>
              <a:t>squat</a:t>
            </a:r>
            <a:r>
              <a:rPr lang="cy-GB" dirty="0" smtClean="0"/>
              <a:t> </a:t>
            </a:r>
            <a:r>
              <a:rPr lang="cy-GB" dirty="0" err="1" smtClean="0"/>
              <a:t>and</a:t>
            </a:r>
            <a:r>
              <a:rPr lang="cy-GB" dirty="0" smtClean="0"/>
              <a:t> </a:t>
            </a:r>
            <a:r>
              <a:rPr lang="cy-GB" dirty="0" err="1" smtClean="0"/>
              <a:t>tall</a:t>
            </a:r>
            <a:r>
              <a:rPr lang="cy-GB" dirty="0" smtClean="0"/>
              <a:t> </a:t>
            </a:r>
            <a:r>
              <a:rPr lang="cy-GB" dirty="0" err="1" smtClean="0"/>
              <a:t>shops</a:t>
            </a:r>
            <a:r>
              <a:rPr lang="cy-GB" dirty="0" smtClean="0"/>
              <a:t> had </a:t>
            </a:r>
            <a:r>
              <a:rPr lang="cy-GB" dirty="0" err="1" smtClean="0"/>
              <a:t>shielded</a:t>
            </a:r>
            <a:r>
              <a:rPr lang="cy-GB" dirty="0" smtClean="0"/>
              <a:t> the </a:t>
            </a:r>
            <a:r>
              <a:rPr lang="cy-GB" dirty="0" err="1" smtClean="0"/>
              <a:t>town</a:t>
            </a:r>
            <a:r>
              <a:rPr lang="cy-GB" dirty="0" smtClean="0"/>
              <a:t> </a:t>
            </a:r>
            <a:r>
              <a:rPr lang="cy-GB" dirty="0" err="1" smtClean="0"/>
              <a:t>from</a:t>
            </a:r>
            <a:r>
              <a:rPr lang="cy-GB" dirty="0" smtClean="0"/>
              <a:t> the </a:t>
            </a:r>
            <a:r>
              <a:rPr lang="cy-GB" dirty="0" err="1" smtClean="0"/>
              <a:t>sea</a:t>
            </a:r>
            <a:r>
              <a:rPr lang="cy-GB" dirty="0" smtClean="0"/>
              <a:t> </a:t>
            </a:r>
            <a:r>
              <a:rPr lang="cy-GB" dirty="0" err="1" smtClean="0"/>
              <a:t>lay</a:t>
            </a:r>
            <a:r>
              <a:rPr lang="cy-GB" dirty="0" smtClean="0"/>
              <a:t> </a:t>
            </a:r>
            <a:r>
              <a:rPr lang="cy-GB" dirty="0" err="1" smtClean="0"/>
              <a:t>their</a:t>
            </a:r>
            <a:r>
              <a:rPr lang="cy-GB" dirty="0" smtClean="0"/>
              <a:t> </a:t>
            </a:r>
            <a:r>
              <a:rPr lang="cy-GB" dirty="0" err="1" smtClean="0"/>
              <a:t>blitzed</a:t>
            </a:r>
            <a:r>
              <a:rPr lang="cy-GB" dirty="0" smtClean="0"/>
              <a:t> </a:t>
            </a:r>
            <a:r>
              <a:rPr lang="cy-GB" dirty="0" err="1" smtClean="0"/>
              <a:t>flat</a:t>
            </a:r>
            <a:r>
              <a:rPr lang="cy-GB" dirty="0" smtClean="0"/>
              <a:t> </a:t>
            </a:r>
            <a:r>
              <a:rPr lang="cy-GB" dirty="0" err="1" smtClean="0"/>
              <a:t>graves</a:t>
            </a:r>
            <a:r>
              <a:rPr lang="cy-GB" dirty="0" smtClean="0"/>
              <a:t> </a:t>
            </a:r>
            <a:r>
              <a:rPr lang="cy-GB" dirty="0" err="1" smtClean="0"/>
              <a:t>marbled</a:t>
            </a:r>
            <a:r>
              <a:rPr lang="cy-GB" dirty="0" smtClean="0"/>
              <a:t> </a:t>
            </a:r>
            <a:r>
              <a:rPr lang="cy-GB" dirty="0" err="1" smtClean="0"/>
              <a:t>with</a:t>
            </a:r>
            <a:r>
              <a:rPr lang="cy-GB" dirty="0" smtClean="0"/>
              <a:t> </a:t>
            </a:r>
            <a:r>
              <a:rPr lang="cy-GB" dirty="0" err="1" smtClean="0"/>
              <a:t>snow</a:t>
            </a:r>
            <a:r>
              <a:rPr lang="cy-GB" dirty="0" smtClean="0"/>
              <a:t> </a:t>
            </a:r>
            <a:r>
              <a:rPr lang="cy-GB" dirty="0" err="1" smtClean="0"/>
              <a:t>and</a:t>
            </a:r>
            <a:r>
              <a:rPr lang="cy-GB" dirty="0" smtClean="0"/>
              <a:t> </a:t>
            </a:r>
            <a:r>
              <a:rPr lang="cy-GB" dirty="0" err="1" smtClean="0"/>
              <a:t>headstoned</a:t>
            </a:r>
            <a:r>
              <a:rPr lang="cy-GB" dirty="0" smtClean="0"/>
              <a:t> </a:t>
            </a:r>
            <a:r>
              <a:rPr lang="cy-GB" dirty="0" err="1" smtClean="0"/>
              <a:t>with</a:t>
            </a:r>
            <a:r>
              <a:rPr lang="cy-GB" dirty="0" smtClean="0"/>
              <a:t> </a:t>
            </a:r>
            <a:r>
              <a:rPr lang="cy-GB" dirty="0" err="1" smtClean="0"/>
              <a:t>fences</a:t>
            </a:r>
            <a:r>
              <a:rPr lang="cy-GB" dirty="0" smtClean="0"/>
              <a:t>. </a:t>
            </a:r>
            <a:r>
              <a:rPr lang="cy-GB" dirty="0" err="1" smtClean="0"/>
              <a:t>Dogs</a:t>
            </a:r>
            <a:r>
              <a:rPr lang="cy-GB" dirty="0" smtClean="0"/>
              <a:t>, </a:t>
            </a:r>
            <a:r>
              <a:rPr lang="cy-GB" dirty="0" err="1" smtClean="0"/>
              <a:t>delicate</a:t>
            </a:r>
            <a:r>
              <a:rPr lang="cy-GB" dirty="0" smtClean="0"/>
              <a:t> </a:t>
            </a:r>
            <a:r>
              <a:rPr lang="cy-GB" dirty="0" err="1" smtClean="0"/>
              <a:t>as</a:t>
            </a:r>
            <a:r>
              <a:rPr lang="cy-GB" dirty="0" smtClean="0"/>
              <a:t> </a:t>
            </a:r>
            <a:r>
              <a:rPr lang="cy-GB" dirty="0" err="1" smtClean="0"/>
              <a:t>cats</a:t>
            </a:r>
            <a:r>
              <a:rPr lang="cy-GB" dirty="0" smtClean="0"/>
              <a:t> </a:t>
            </a:r>
            <a:r>
              <a:rPr lang="cy-GB" dirty="0" err="1" smtClean="0"/>
              <a:t>on</a:t>
            </a:r>
            <a:r>
              <a:rPr lang="cy-GB" dirty="0" smtClean="0"/>
              <a:t> </a:t>
            </a:r>
            <a:r>
              <a:rPr lang="cy-GB" dirty="0" err="1" smtClean="0"/>
              <a:t>water</a:t>
            </a:r>
            <a:r>
              <a:rPr lang="cy-GB" dirty="0" smtClean="0"/>
              <a:t>, </a:t>
            </a:r>
            <a:r>
              <a:rPr lang="cy-GB" dirty="0" err="1" smtClean="0"/>
              <a:t>as</a:t>
            </a:r>
            <a:r>
              <a:rPr lang="cy-GB" dirty="0" smtClean="0"/>
              <a:t> </a:t>
            </a:r>
            <a:r>
              <a:rPr lang="cy-GB" dirty="0" err="1" smtClean="0"/>
              <a:t>though</a:t>
            </a:r>
            <a:r>
              <a:rPr lang="cy-GB" dirty="0" smtClean="0"/>
              <a:t> </a:t>
            </a:r>
            <a:r>
              <a:rPr lang="cy-GB" dirty="0" err="1" smtClean="0"/>
              <a:t>they</a:t>
            </a:r>
            <a:r>
              <a:rPr lang="cy-GB" dirty="0" smtClean="0"/>
              <a:t> had </a:t>
            </a:r>
            <a:r>
              <a:rPr lang="cy-GB" dirty="0" err="1" smtClean="0"/>
              <a:t>gloves</a:t>
            </a:r>
            <a:r>
              <a:rPr lang="cy-GB" dirty="0" smtClean="0"/>
              <a:t> </a:t>
            </a:r>
            <a:r>
              <a:rPr lang="cy-GB" dirty="0" err="1" smtClean="0"/>
              <a:t>on</a:t>
            </a:r>
            <a:r>
              <a:rPr lang="cy-GB" dirty="0" smtClean="0"/>
              <a:t> </a:t>
            </a:r>
            <a:r>
              <a:rPr lang="cy-GB" dirty="0" err="1" smtClean="0"/>
              <a:t>their</a:t>
            </a:r>
            <a:r>
              <a:rPr lang="cy-GB" dirty="0" smtClean="0"/>
              <a:t> </a:t>
            </a:r>
            <a:r>
              <a:rPr lang="cy-GB" dirty="0" err="1" smtClean="0"/>
              <a:t>paws</a:t>
            </a:r>
            <a:r>
              <a:rPr lang="cy-GB" dirty="0" smtClean="0"/>
              <a:t>, </a:t>
            </a:r>
            <a:r>
              <a:rPr lang="cy-GB" dirty="0" err="1" smtClean="0"/>
              <a:t>padded</a:t>
            </a:r>
            <a:r>
              <a:rPr lang="cy-GB" dirty="0" smtClean="0"/>
              <a:t> </a:t>
            </a:r>
            <a:r>
              <a:rPr lang="cy-GB" dirty="0" err="1" smtClean="0"/>
              <a:t>over</a:t>
            </a:r>
            <a:r>
              <a:rPr lang="cy-GB" dirty="0" smtClean="0"/>
              <a:t> the </a:t>
            </a:r>
            <a:r>
              <a:rPr lang="cy-GB" dirty="0" err="1" smtClean="0"/>
              <a:t>vanished</a:t>
            </a:r>
            <a:r>
              <a:rPr lang="cy-GB" dirty="0" smtClean="0"/>
              <a:t> </a:t>
            </a:r>
            <a:r>
              <a:rPr lang="cy-GB" dirty="0" err="1" smtClean="0"/>
              <a:t>buildings</a:t>
            </a:r>
            <a:r>
              <a:rPr lang="cy-GB" dirty="0" smtClean="0"/>
              <a:t>.”</a:t>
            </a:r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4146913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382000" cy="762000"/>
          </a:xfrm>
        </p:spPr>
        <p:txBody>
          <a:bodyPr/>
          <a:lstStyle/>
          <a:p>
            <a:r>
              <a:rPr lang="cy-GB" dirty="0" smtClean="0"/>
              <a:t>Tasg:</a:t>
            </a:r>
            <a:endParaRPr lang="cy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r>
              <a:rPr lang="cy-GB" dirty="0" smtClean="0"/>
              <a:t>Ar y copi o'r darn, dylech ei anodi gan edrych ar unrhyw ddefnydd o'r canlynol:</a:t>
            </a:r>
          </a:p>
          <a:p>
            <a:pPr marL="109728" indent="0">
              <a:buNone/>
            </a:pPr>
            <a:endParaRPr lang="cy-GB" dirty="0" smtClean="0"/>
          </a:p>
          <a:p>
            <a:pPr marL="109728" indent="0">
              <a:buNone/>
            </a:pPr>
            <a:r>
              <a:rPr lang="cy-GB" dirty="0" smtClean="0"/>
              <a:t>	- cysylltiadau â digwyddiadau'r </a:t>
            </a:r>
            <a:r>
              <a:rPr lang="cy-GB" dirty="0" err="1" smtClean="0"/>
              <a:t>blitz</a:t>
            </a:r>
            <a:endParaRPr lang="cy-GB" dirty="0" smtClean="0"/>
          </a:p>
          <a:p>
            <a:pPr marL="109728" indent="0">
              <a:buNone/>
            </a:pPr>
            <a:r>
              <a:rPr lang="cy-GB" dirty="0" smtClean="0"/>
              <a:t>	- defnydd o gymariaethau</a:t>
            </a:r>
          </a:p>
          <a:p>
            <a:pPr marL="109728" indent="0">
              <a:buNone/>
            </a:pPr>
            <a:r>
              <a:rPr lang="cy-GB" dirty="0" smtClean="0"/>
              <a:t>	- defnydd o ddelweddau marwolaeth</a:t>
            </a:r>
          </a:p>
          <a:p>
            <a:pPr marL="109728" indent="0">
              <a:buNone/>
            </a:pPr>
            <a:r>
              <a:rPr lang="cy-GB" dirty="0" smtClean="0"/>
              <a:t>	- cysylltiadau â lle/lleoliad.</a:t>
            </a:r>
          </a:p>
        </p:txBody>
      </p:sp>
    </p:spTree>
    <p:extLst>
      <p:ext uri="{BB962C8B-B14F-4D97-AF65-F5344CB8AC3E}">
        <p14:creationId xmlns:p14="http://schemas.microsoft.com/office/powerpoint/2010/main" val="1141880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980728"/>
            <a:ext cx="8382000" cy="762000"/>
          </a:xfrm>
        </p:spPr>
        <p:txBody>
          <a:bodyPr/>
          <a:lstStyle/>
          <a:p>
            <a:r>
              <a:rPr lang="cy-GB" dirty="0" smtClean="0"/>
              <a:t>Adroddiad Papur Newydd</a:t>
            </a:r>
            <a:endParaRPr lang="cy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y-GB" dirty="0" smtClean="0"/>
              <a:t>Beth sy'n gwneud adroddiad papur newydd effeithiol?</a:t>
            </a:r>
          </a:p>
          <a:p>
            <a:r>
              <a:rPr lang="cy-GB" dirty="0" smtClean="0"/>
              <a:t>Trafodwch mewn parau ac ystyried agweddau fel techneg a threfniadaeth.</a:t>
            </a:r>
          </a:p>
          <a:p>
            <a:r>
              <a:rPr lang="cy-GB" dirty="0" smtClean="0"/>
              <a:t>Mewn parau, edrychwch ar yr erthygl enghreifftiol ac anodwch dystiolaeth o'r canlynol:</a:t>
            </a:r>
          </a:p>
          <a:p>
            <a:endParaRPr lang="cy-GB" dirty="0" smtClean="0"/>
          </a:p>
          <a:p>
            <a:r>
              <a:rPr lang="cy-GB" dirty="0" smtClean="0"/>
              <a:t>Am beth/pwy mae'r stori/?</a:t>
            </a:r>
          </a:p>
          <a:p>
            <a:r>
              <a:rPr lang="cy-GB" dirty="0" smtClean="0"/>
              <a:t>Beth sydd wedi digwydd?</a:t>
            </a:r>
          </a:p>
          <a:p>
            <a:r>
              <a:rPr lang="cy-GB" dirty="0" smtClean="0"/>
              <a:t>Ble digwyddodd hyn?</a:t>
            </a:r>
          </a:p>
          <a:p>
            <a:r>
              <a:rPr lang="cy-GB" dirty="0" smtClean="0"/>
              <a:t>Pryd digwyddodd hyn?</a:t>
            </a:r>
          </a:p>
          <a:p>
            <a:r>
              <a:rPr lang="cy-GB" dirty="0" smtClean="0"/>
              <a:t>Pam digwyddodd hyn?</a:t>
            </a:r>
          </a:p>
          <a:p>
            <a:r>
              <a:rPr lang="cy-GB" dirty="0" smtClean="0"/>
              <a:t>Sut digwyddodd hyn?</a:t>
            </a:r>
          </a:p>
          <a:p>
            <a:endParaRPr lang="cy-GB" dirty="0"/>
          </a:p>
        </p:txBody>
      </p:sp>
    </p:spTree>
    <p:extLst>
      <p:ext uri="{BB962C8B-B14F-4D97-AF65-F5344CB8AC3E}">
        <p14:creationId xmlns:p14="http://schemas.microsoft.com/office/powerpoint/2010/main" val="3701557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20</TotalTime>
  <Words>596</Words>
  <Application>Microsoft Macintosh PowerPoint</Application>
  <PresentationFormat>On-screen Show (4:3)</PresentationFormat>
  <Paragraphs>84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DYLANTEST</vt:lpstr>
      <vt:lpstr>Return Journey Home </vt:lpstr>
      <vt:lpstr>Y blitz...beth rydych chi'n ei wybod?</vt:lpstr>
      <vt:lpstr>Cefndir</vt:lpstr>
      <vt:lpstr>PowerPoint Presentation</vt:lpstr>
      <vt:lpstr>Cefndir</vt:lpstr>
      <vt:lpstr>Ffeithiau:</vt:lpstr>
      <vt:lpstr>Darn o Return Journey</vt:lpstr>
      <vt:lpstr>Tasg:</vt:lpstr>
      <vt:lpstr>Adroddiad Papur Newydd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Mewn parau: Llenwch y daflen gynllunio ganlynol i baratoi at eich tasg ysgrifennu.</vt:lpstr>
      <vt:lpstr>Tasg Ysgrifennu:  Gan ddefnyddio'r ffeithiau rydych chi wedi'u cael, ynghyd â disgrifiad Dylan Thomas o Abertawe ar ôl iddo ddychwelyd, ysgrifennwch adroddiad papur newydd sy'n rhoi manylion y digwyddiadau fel petaen nhw newydd ddigwydd.</vt:lpstr>
      <vt:lpstr>Ewch yn ôl at eich siartiau WEDd a nodwch beth rydych chi wedi'i ddysgu, yn eich barn chi.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Journey Home</dc:title>
  <dc:creator>Kathy</dc:creator>
  <cp:lastModifiedBy>Matt Barry</cp:lastModifiedBy>
  <cp:revision>13</cp:revision>
  <dcterms:created xsi:type="dcterms:W3CDTF">2014-05-19T10:46:45Z</dcterms:created>
  <dcterms:modified xsi:type="dcterms:W3CDTF">2014-07-09T15:17:15Z</dcterms:modified>
</cp:coreProperties>
</file>